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702" r:id="rId3"/>
  </p:sldMasterIdLst>
  <p:notesMasterIdLst>
    <p:notesMasterId r:id="rId23"/>
  </p:notesMasterIdLst>
  <p:sldIdLst>
    <p:sldId id="257" r:id="rId4"/>
    <p:sldId id="258" r:id="rId5"/>
    <p:sldId id="268" r:id="rId6"/>
    <p:sldId id="259" r:id="rId7"/>
    <p:sldId id="269" r:id="rId8"/>
    <p:sldId id="271" r:id="rId9"/>
    <p:sldId id="276" r:id="rId10"/>
    <p:sldId id="277" r:id="rId11"/>
    <p:sldId id="260" r:id="rId12"/>
    <p:sldId id="275" r:id="rId13"/>
    <p:sldId id="274" r:id="rId14"/>
    <p:sldId id="262" r:id="rId15"/>
    <p:sldId id="266" r:id="rId16"/>
    <p:sldId id="264" r:id="rId17"/>
    <p:sldId id="270" r:id="rId18"/>
    <p:sldId id="272" r:id="rId19"/>
    <p:sldId id="273" r:id="rId20"/>
    <p:sldId id="261" r:id="rId21"/>
    <p:sldId id="267" r:id="rId2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FF"/>
    <a:srgbClr val="80FF00"/>
    <a:srgbClr val="FF8000"/>
    <a:srgbClr val="FF0080"/>
    <a:srgbClr val="FFFF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728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094B3-9C92-0D49-9A8B-6C0850AE55C0}" type="datetimeFigureOut">
              <a:rPr lang="it-IT" smtClean="0"/>
              <a:t>11/11/18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AA55C-6EDB-F441-AD6D-35959CAA592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463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F74EA-9149-0C45-B008-3F2653515565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90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Esperienze</a:t>
            </a:r>
            <a:r>
              <a:rPr lang="it-IT" baseline="0" dirty="0" smtClean="0"/>
              <a:t> che permettano questo</a:t>
            </a:r>
          </a:p>
          <a:p>
            <a:r>
              <a:rPr lang="it-IT" baseline="0" dirty="0" smtClean="0"/>
              <a:t>Con chi? Che cosa? In </a:t>
            </a:r>
            <a:r>
              <a:rPr lang="it-IT" baseline="0" smtClean="0"/>
              <a:t>che modo?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AA55C-6EDB-F441-AD6D-35959CAA592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85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AA55C-6EDB-F441-AD6D-35959CAA5923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752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AA55C-6EDB-F441-AD6D-35959CAA592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752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7B155B-9A7B-C745-B941-3BE10BF3E313}" type="slidenum">
              <a:rPr lang="fr-FR" sz="1200"/>
              <a:pPr/>
              <a:t>7</a:t>
            </a:fld>
            <a:endParaRPr lang="fr-FR" sz="1200" dirty="0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NOTA BENE:</a:t>
            </a:r>
            <a:r>
              <a:rPr lang="it-IT" baseline="0" dirty="0" smtClean="0"/>
              <a:t> per ognuna delle promesse c’è un’immagina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AA55C-6EDB-F441-AD6D-35959CAA592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0331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3756B-D0FD-2946-9C37-DF88A1EBE030}" type="slidenum">
              <a:rPr lang="it-IT" sz="1200">
                <a:solidFill>
                  <a:prstClr val="black"/>
                </a:solidFill>
              </a:rPr>
              <a:pPr/>
              <a:t>13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ED8E95-32AD-8C40-8DB2-032B729AEE89}" type="slidenum">
              <a:rPr lang="it-IT" sz="1200">
                <a:solidFill>
                  <a:prstClr val="black"/>
                </a:solidFill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sz="1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 smtClean="0"/>
              <a:t>La ricerca del lavoro, l’esperienza dell’amore, la progettazione di una famiglia, la nascita di un figlio, i tempi di solitudine, la sofferenza e la malattia, la morte di persone care e l’avvicinarsi della propria morte.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 smtClean="0"/>
              <a:t>A questo si aggiungono passaggi tipicamente religiosi: una celebrazione liturgica alla quale casualmente si assiste; il desiderio di dare il battesimo, la prima comunione, la cresima ai propri figli, l’incontro con altre religioni, la lettura di un libro…</a:t>
            </a:r>
          </a:p>
          <a:p>
            <a:pPr marL="0" indent="0">
              <a:buNone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AA55C-6EDB-F441-AD6D-35959CAA592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403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283111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188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290489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07133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181111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1022420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1237122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1257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63758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4286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7087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676695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3271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546752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621252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4447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848179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65450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550119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09238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830084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140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8683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501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5525727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56225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52508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934164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910544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21587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3215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8208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6586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7221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4E67C8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43067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274685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63174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07466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2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0629279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4217447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69945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869268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899721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614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29542127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3797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4254459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526216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653324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1914294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4183655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7528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709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3338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19915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63248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66336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3827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6261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692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rgbClr val="80B606">
                    <a:lumMod val="60000"/>
                    <a:lumOff val="40000"/>
                  </a:srgbClr>
                </a:solidFill>
                <a:latin typeface="Rockwell"/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923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40.xml"/><Relationship Id="rId21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60.xml"/><Relationship Id="rId21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96184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37791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fld id="{A4A6734C-E115-4BC5-9FB0-F9BF6FABFDA0}" type="datetimeFigureOut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11/11/18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73E87"/>
              </a:solidFill>
              <a:latin typeface="Candar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defTabSz="914400"/>
            <a:fld id="{D739C4FB-7D33-419B-8833-D1372BFD11C8}" type="slidenum">
              <a:rPr lang="en-US" smtClean="0">
                <a:solidFill>
                  <a:srgbClr val="073E87"/>
                </a:solidFill>
                <a:latin typeface="Candara"/>
              </a:rPr>
              <a:pPr defTabSz="914400"/>
              <a:t>‹n.›</a:t>
            </a:fld>
            <a:endParaRPr lang="en-US">
              <a:solidFill>
                <a:srgbClr val="073E87"/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81473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3315" y="3463871"/>
            <a:ext cx="9871744" cy="1780108"/>
          </a:xfrm>
        </p:spPr>
        <p:txBody>
          <a:bodyPr>
            <a:normAutofit fontScale="90000"/>
          </a:bodyPr>
          <a:lstStyle/>
          <a:p>
            <a:r>
              <a:rPr lang="it-IT" sz="6000" dirty="0" smtClean="0">
                <a:solidFill>
                  <a:srgbClr val="000000"/>
                </a:solidFill>
                <a:cs typeface="Cabin Sketch Regular"/>
              </a:rPr>
              <a:t>PARROCCHIA E</a:t>
            </a:r>
            <a:br>
              <a:rPr lang="it-IT" sz="6000" dirty="0" smtClean="0">
                <a:solidFill>
                  <a:srgbClr val="000000"/>
                </a:solidFill>
                <a:cs typeface="Cabin Sketch Regular"/>
              </a:rPr>
            </a:br>
            <a:r>
              <a:rPr lang="it-IT" sz="6000" dirty="0">
                <a:solidFill>
                  <a:srgbClr val="000000"/>
                </a:solidFill>
                <a:cs typeface="Cabin Sketch Regular"/>
              </a:rPr>
              <a:t>	</a:t>
            </a:r>
            <a:r>
              <a:rPr lang="it-IT" sz="6000" dirty="0" smtClean="0">
                <a:solidFill>
                  <a:srgbClr val="000000"/>
                </a:solidFill>
                <a:cs typeface="Cabin Sketch Regular"/>
              </a:rPr>
              <a:t>PRIMO ANNUNCIO </a:t>
            </a:r>
            <a:r>
              <a:rPr lang="it-IT" sz="5300" dirty="0" smtClean="0">
                <a:solidFill>
                  <a:srgbClr val="000000"/>
                </a:solidFill>
                <a:latin typeface="Cabin Sketch Regular"/>
                <a:cs typeface="Cabin Sketch Regular"/>
              </a:rPr>
              <a:t/>
            </a:r>
            <a:br>
              <a:rPr lang="it-IT" sz="5300" dirty="0" smtClean="0">
                <a:solidFill>
                  <a:srgbClr val="000000"/>
                </a:solidFill>
                <a:latin typeface="Cabin Sketch Regular"/>
                <a:cs typeface="Cabin Sketch Regular"/>
              </a:rPr>
            </a:br>
            <a:endParaRPr lang="it-IT" sz="3600" dirty="0">
              <a:solidFill>
                <a:srgbClr val="000000"/>
              </a:solidFill>
              <a:latin typeface="Cabin Sketch Regular"/>
              <a:cs typeface="Cabin Sketch Regular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73315" y="2719476"/>
            <a:ext cx="8563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dirty="0">
              <a:solidFill>
                <a:srgbClr val="800040"/>
              </a:solidFill>
              <a:latin typeface="Rockwell"/>
            </a:endParaRPr>
          </a:p>
        </p:txBody>
      </p:sp>
      <p:sp>
        <p:nvSpPr>
          <p:cNvPr id="4" name="Sottotitolo 3"/>
          <p:cNvSpPr>
            <a:spLocks noGrp="1"/>
          </p:cNvSpPr>
          <p:nvPr>
            <p:ph type="subTitle" idx="1"/>
          </p:nvPr>
        </p:nvSpPr>
        <p:spPr>
          <a:xfrm>
            <a:off x="1270001" y="5562599"/>
            <a:ext cx="7569200" cy="748553"/>
          </a:xfrm>
        </p:spPr>
        <p:txBody>
          <a:bodyPr>
            <a:noAutofit/>
          </a:bodyPr>
          <a:lstStyle/>
          <a:p>
            <a:pPr algn="r"/>
            <a:r>
              <a:rPr lang="it-IT" sz="2800" dirty="0" smtClean="0">
                <a:solidFill>
                  <a:srgbClr val="000000"/>
                </a:solidFill>
                <a:latin typeface="+mj-lt"/>
                <a:ea typeface="+mj-ea"/>
                <a:cs typeface="Cabin Sketch Regular"/>
              </a:rPr>
              <a:t>Don Michele ROSELLI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550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000" dirty="0">
                <a:solidFill>
                  <a:srgbClr val="FF0000"/>
                </a:solidFill>
              </a:rPr>
              <a:t>2</a:t>
            </a:r>
            <a:r>
              <a:rPr lang="it-IT" sz="6000" dirty="0" smtClean="0">
                <a:solidFill>
                  <a:srgbClr val="FF0000"/>
                </a:solidFill>
              </a:rPr>
              <a:t>. Parrocchia è PA</a:t>
            </a:r>
            <a:endParaRPr lang="it-IT" sz="6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004" y="2131967"/>
            <a:ext cx="7556313" cy="5464963"/>
          </a:xfrm>
        </p:spPr>
        <p:txBody>
          <a:bodyPr>
            <a:normAutofit/>
          </a:bodyPr>
          <a:lstStyle/>
          <a:p>
            <a:pPr marL="0" indent="0">
              <a:buClr>
                <a:srgbClr val="80FF00"/>
              </a:buClr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La sfida</a:t>
            </a:r>
          </a:p>
          <a:p>
            <a:pPr>
              <a:buClr>
                <a:srgbClr val="80FF00"/>
              </a:buClr>
            </a:pPr>
            <a:r>
              <a:rPr lang="it-IT" sz="4000" dirty="0">
                <a:solidFill>
                  <a:srgbClr val="000090"/>
                </a:solidFill>
              </a:rPr>
              <a:t>l</a:t>
            </a:r>
            <a:r>
              <a:rPr lang="it-IT" sz="4000" dirty="0" smtClean="0">
                <a:solidFill>
                  <a:srgbClr val="000090"/>
                </a:solidFill>
              </a:rPr>
              <a:t>a fede e la testimonianza</a:t>
            </a:r>
          </a:p>
          <a:p>
            <a:pPr marL="228600" lvl="1" indent="0">
              <a:buClr>
                <a:srgbClr val="80FF00"/>
              </a:buClr>
              <a:buNone/>
            </a:pPr>
            <a:endParaRPr lang="it-IT" sz="3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 </a:t>
            </a:r>
            <a:endParaRPr lang="it-IT" sz="4000" dirty="0">
              <a:solidFill>
                <a:srgbClr val="000090"/>
              </a:solidFill>
            </a:endParaRPr>
          </a:p>
        </p:txBody>
      </p:sp>
      <p:sp>
        <p:nvSpPr>
          <p:cNvPr id="4" name="Pentagono 3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Mostrina 4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rgbClr val="FF80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4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000" dirty="0">
                <a:solidFill>
                  <a:srgbClr val="FF0000"/>
                </a:solidFill>
              </a:rPr>
              <a:t>2</a:t>
            </a:r>
            <a:r>
              <a:rPr lang="it-IT" sz="6000" dirty="0" smtClean="0">
                <a:solidFill>
                  <a:srgbClr val="FF0000"/>
                </a:solidFill>
              </a:rPr>
              <a:t>. Parrocchia è PA</a:t>
            </a:r>
            <a:endParaRPr lang="it-IT" sz="6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004" y="2131967"/>
            <a:ext cx="7556313" cy="5464963"/>
          </a:xfrm>
        </p:spPr>
        <p:txBody>
          <a:bodyPr>
            <a:normAutofit/>
          </a:bodyPr>
          <a:lstStyle/>
          <a:p>
            <a:pPr marL="0" indent="0">
              <a:buClr>
                <a:srgbClr val="80FF00"/>
              </a:buClr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La promessa</a:t>
            </a:r>
          </a:p>
          <a:p>
            <a:pPr lvl="1">
              <a:buClr>
                <a:srgbClr val="80FF00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Parrocchia come fraternità</a:t>
            </a:r>
          </a:p>
          <a:p>
            <a:pPr lvl="1">
              <a:buClr>
                <a:srgbClr val="80FF00"/>
              </a:buClr>
            </a:pPr>
            <a:r>
              <a:rPr lang="it-IT" sz="3800" dirty="0" smtClean="0">
                <a:solidFill>
                  <a:srgbClr val="000090"/>
                </a:solidFill>
              </a:rPr>
              <a:t>Parrocchia come comunità</a:t>
            </a:r>
          </a:p>
          <a:p>
            <a:pPr lvl="1">
              <a:buClr>
                <a:srgbClr val="80FF00"/>
              </a:buClr>
            </a:pPr>
            <a:r>
              <a:rPr lang="it-IT" sz="3800" dirty="0" smtClean="0">
                <a:solidFill>
                  <a:srgbClr val="000090"/>
                </a:solidFill>
              </a:rPr>
              <a:t>Parrocchia come corpo</a:t>
            </a:r>
          </a:p>
          <a:p>
            <a:pPr lvl="1">
              <a:buClr>
                <a:srgbClr val="80FF00"/>
              </a:buClr>
            </a:pPr>
            <a:endParaRPr lang="it-IT" sz="3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 </a:t>
            </a:r>
            <a:endParaRPr lang="it-IT" sz="4000" dirty="0">
              <a:solidFill>
                <a:srgbClr val="000090"/>
              </a:solidFill>
            </a:endParaRPr>
          </a:p>
        </p:txBody>
      </p:sp>
      <p:sp>
        <p:nvSpPr>
          <p:cNvPr id="4" name="Pentagono 3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Mostrina 4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rgbClr val="FF80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6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46174"/>
            <a:ext cx="9550400" cy="294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62784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75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b="890"/>
          <a:stretch>
            <a:fillRect/>
          </a:stretch>
        </p:blipFill>
        <p:spPr bwMode="auto">
          <a:xfrm>
            <a:off x="304800" y="566738"/>
            <a:ext cx="8458200" cy="583406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dirty="0">
              <a:latin typeface="Arial" charset="0"/>
            </a:endParaRP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it-IT" dirty="0">
              <a:latin typeface="Arial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b="890"/>
          <a:stretch>
            <a:fillRect/>
          </a:stretch>
        </p:blipFill>
        <p:spPr bwMode="auto">
          <a:xfrm>
            <a:off x="305560" y="622919"/>
            <a:ext cx="8458200" cy="5834062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500"/>
            <a:ext cx="9144000" cy="67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896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dirty="0">
                <a:solidFill>
                  <a:srgbClr val="FF0000"/>
                </a:solidFill>
              </a:rPr>
              <a:t>3</a:t>
            </a:r>
            <a:r>
              <a:rPr lang="it-IT" sz="5400" dirty="0" smtClean="0">
                <a:solidFill>
                  <a:srgbClr val="FF0000"/>
                </a:solidFill>
              </a:rPr>
              <a:t>. La parrocchia e il PA</a:t>
            </a:r>
            <a:endParaRPr lang="it-IT" sz="5400" dirty="0">
              <a:solidFill>
                <a:srgbClr val="FF0000"/>
              </a:solidFill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304801" y="1727200"/>
            <a:ext cx="8483599" cy="52578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it-IT" sz="3200" dirty="0" smtClean="0">
                <a:solidFill>
                  <a:srgbClr val="000090"/>
                </a:solidFill>
              </a:rPr>
              <a:t>LE OCCASIONI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200" dirty="0" smtClean="0">
                <a:solidFill>
                  <a:srgbClr val="000090"/>
                </a:solidFill>
              </a:rPr>
              <a:t>preparazione </a:t>
            </a:r>
            <a:r>
              <a:rPr lang="it-IT" sz="3200" dirty="0">
                <a:solidFill>
                  <a:srgbClr val="000090"/>
                </a:solidFill>
              </a:rPr>
              <a:t>al matrimonio e alla famiglia </a:t>
            </a:r>
            <a:endParaRPr lang="it-IT" sz="3200" dirty="0" smtClean="0">
              <a:solidFill>
                <a:srgbClr val="000090"/>
              </a:solidFill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200" dirty="0" smtClean="0">
                <a:solidFill>
                  <a:srgbClr val="000090"/>
                </a:solidFill>
              </a:rPr>
              <a:t>L’attesa </a:t>
            </a:r>
            <a:r>
              <a:rPr lang="it-IT" sz="3200" dirty="0">
                <a:solidFill>
                  <a:srgbClr val="000090"/>
                </a:solidFill>
              </a:rPr>
              <a:t>e la nascita dei </a:t>
            </a:r>
            <a:r>
              <a:rPr lang="it-IT" sz="3200" dirty="0" smtClean="0">
                <a:solidFill>
                  <a:srgbClr val="000090"/>
                </a:solidFill>
              </a:rPr>
              <a:t>figli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200" dirty="0" smtClean="0">
                <a:solidFill>
                  <a:srgbClr val="000090"/>
                </a:solidFill>
              </a:rPr>
              <a:t>Richiesta catechesi </a:t>
            </a:r>
            <a:r>
              <a:rPr lang="it-IT" sz="3200" dirty="0">
                <a:solidFill>
                  <a:srgbClr val="000090"/>
                </a:solidFill>
              </a:rPr>
              <a:t>e </a:t>
            </a:r>
            <a:r>
              <a:rPr lang="it-IT" sz="3200" dirty="0" smtClean="0">
                <a:solidFill>
                  <a:srgbClr val="000090"/>
                </a:solidFill>
              </a:rPr>
              <a:t>sacramenti </a:t>
            </a:r>
            <a:r>
              <a:rPr lang="it-IT" sz="3200" dirty="0">
                <a:solidFill>
                  <a:srgbClr val="000090"/>
                </a:solidFill>
              </a:rPr>
              <a:t>per i </a:t>
            </a:r>
            <a:r>
              <a:rPr lang="it-IT" sz="3200" dirty="0" smtClean="0">
                <a:solidFill>
                  <a:srgbClr val="000090"/>
                </a:solidFill>
              </a:rPr>
              <a:t>figli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200" dirty="0" smtClean="0">
                <a:solidFill>
                  <a:srgbClr val="000090"/>
                </a:solidFill>
              </a:rPr>
              <a:t>Situazioni </a:t>
            </a:r>
            <a:r>
              <a:rPr lang="it-IT" sz="3200" dirty="0">
                <a:solidFill>
                  <a:srgbClr val="000090"/>
                </a:solidFill>
              </a:rPr>
              <a:t>di difficoltà delle </a:t>
            </a:r>
            <a:r>
              <a:rPr lang="it-IT" sz="3200" dirty="0" smtClean="0">
                <a:solidFill>
                  <a:srgbClr val="000090"/>
                </a:solidFill>
              </a:rPr>
              <a:t>famiglie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200" dirty="0" smtClean="0">
                <a:solidFill>
                  <a:srgbClr val="000090"/>
                </a:solidFill>
              </a:rPr>
              <a:t>Migrazioni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it-IT" dirty="0"/>
              <a:t> </a:t>
            </a:r>
          </a:p>
        </p:txBody>
      </p:sp>
      <p:sp>
        <p:nvSpPr>
          <p:cNvPr id="10" name="Pentagono 9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Mostrina 10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Mostrina 11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80FF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3" name="Mostrina 12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0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98474" y="1981200"/>
            <a:ext cx="8137526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it-IT" sz="3600" dirty="0" smtClean="0">
                <a:solidFill>
                  <a:srgbClr val="000090"/>
                </a:solidFill>
              </a:rPr>
              <a:t>I LINGUAGGI E LO STILE</a:t>
            </a:r>
            <a:endParaRPr lang="it-IT" sz="3600" dirty="0" smtClean="0"/>
          </a:p>
          <a:p>
            <a:pPr>
              <a:spcBef>
                <a:spcPts val="200"/>
              </a:spcBef>
              <a:buClr>
                <a:srgbClr val="008000"/>
              </a:buClr>
            </a:pPr>
            <a:r>
              <a:rPr lang="it-IT" sz="3600" dirty="0">
                <a:solidFill>
                  <a:srgbClr val="000090"/>
                </a:solidFill>
              </a:rPr>
              <a:t>u</a:t>
            </a:r>
            <a:r>
              <a:rPr lang="it-IT" sz="3600" dirty="0" smtClean="0">
                <a:solidFill>
                  <a:srgbClr val="000090"/>
                </a:solidFill>
              </a:rPr>
              <a:t>n annuncio largo e generoso</a:t>
            </a:r>
          </a:p>
          <a:p>
            <a:pPr>
              <a:spcBef>
                <a:spcPts val="200"/>
              </a:spcBef>
              <a:buClr>
                <a:srgbClr val="008000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presidia lo spessore umano della vita</a:t>
            </a:r>
          </a:p>
          <a:p>
            <a:pPr>
              <a:spcBef>
                <a:spcPts val="200"/>
              </a:spcBef>
              <a:buClr>
                <a:srgbClr val="008000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parte da un nuovo primo ascolto,  sospende il giudizio e racconta le meraviglie di Dio</a:t>
            </a:r>
          </a:p>
          <a:p>
            <a:pPr marL="0" indent="0">
              <a:buNone/>
            </a:pPr>
            <a:endParaRPr lang="it-IT" sz="28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50874" y="6364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rgbClr val="FF0000"/>
                </a:solidFill>
              </a:rPr>
              <a:t>3</a:t>
            </a:r>
            <a:r>
              <a:rPr lang="it-IT" sz="5400" dirty="0" smtClean="0">
                <a:solidFill>
                  <a:srgbClr val="FF0000"/>
                </a:solidFill>
              </a:rPr>
              <a:t>. La parrocchia e il PA</a:t>
            </a:r>
            <a:endParaRPr lang="it-IT" sz="5400" dirty="0">
              <a:solidFill>
                <a:srgbClr val="FF0000"/>
              </a:solidFill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80FF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Mostrina 7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98474" y="1981200"/>
            <a:ext cx="8645526" cy="48768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it-IT" sz="3600" dirty="0" smtClean="0">
                <a:solidFill>
                  <a:srgbClr val="000090"/>
                </a:solidFill>
              </a:rPr>
              <a:t>GLI OPERATORI 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Aperti ai chiari di bosco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Diaconi dello Spirito Santo e speleologi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8000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Traghettatori e testimoni</a:t>
            </a:r>
          </a:p>
          <a:p>
            <a:pPr marL="0" indent="0">
              <a:buNone/>
            </a:pPr>
            <a:endParaRPr lang="it-IT" sz="2800" dirty="0"/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50874" y="6364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rgbClr val="FF0000"/>
                </a:solidFill>
              </a:rPr>
              <a:t>3</a:t>
            </a:r>
            <a:r>
              <a:rPr lang="it-IT" sz="5400" dirty="0" smtClean="0">
                <a:solidFill>
                  <a:srgbClr val="FF0000"/>
                </a:solidFill>
              </a:rPr>
              <a:t>. La parrocchia e il PA</a:t>
            </a:r>
            <a:endParaRPr lang="it-IT" sz="5400" dirty="0">
              <a:solidFill>
                <a:srgbClr val="FF0000"/>
              </a:solidFill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80FF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Mostrina 7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7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600200"/>
            <a:ext cx="8257055" cy="4144963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buClr>
                <a:srgbClr val="0080FF"/>
              </a:buClr>
            </a:pPr>
            <a:r>
              <a:rPr lang="it-IT" sz="3600" dirty="0">
                <a:solidFill>
                  <a:srgbClr val="000090"/>
                </a:solidFill>
              </a:rPr>
              <a:t>battesimo e pastorale battesimale</a:t>
            </a:r>
          </a:p>
          <a:p>
            <a:pPr lvl="0">
              <a:spcBef>
                <a:spcPts val="0"/>
              </a:spcBef>
              <a:buClr>
                <a:srgbClr val="0080FF"/>
              </a:buClr>
            </a:pPr>
            <a:r>
              <a:rPr lang="it-IT" sz="3600" dirty="0">
                <a:solidFill>
                  <a:srgbClr val="000090"/>
                </a:solidFill>
              </a:rPr>
              <a:t>incontro con adulti-genitori in </a:t>
            </a:r>
            <a:r>
              <a:rPr lang="it-IT" sz="3600" dirty="0" smtClean="0">
                <a:solidFill>
                  <a:srgbClr val="000090"/>
                </a:solidFill>
              </a:rPr>
              <a:t>occasione richiesta catechesi e sacramenti per </a:t>
            </a:r>
            <a:r>
              <a:rPr lang="it-IT" sz="3600" smtClean="0">
                <a:solidFill>
                  <a:srgbClr val="000090"/>
                </a:solidFill>
              </a:rPr>
              <a:t>i figli </a:t>
            </a:r>
            <a:endParaRPr lang="it-IT" sz="3600" dirty="0">
              <a:solidFill>
                <a:srgbClr val="000090"/>
              </a:solidFill>
            </a:endParaRPr>
          </a:p>
          <a:p>
            <a:pPr lvl="0">
              <a:spcBef>
                <a:spcPts val="0"/>
              </a:spcBef>
              <a:buClr>
                <a:srgbClr val="0080FF"/>
              </a:buClr>
            </a:pPr>
            <a:r>
              <a:rPr lang="it-IT" sz="3600" dirty="0">
                <a:solidFill>
                  <a:srgbClr val="000090"/>
                </a:solidFill>
              </a:rPr>
              <a:t>domeniche intergenerazionali</a:t>
            </a:r>
          </a:p>
          <a:p>
            <a:pPr lvl="0">
              <a:spcBef>
                <a:spcPts val="0"/>
              </a:spcBef>
              <a:buClr>
                <a:srgbClr val="0080FF"/>
              </a:buClr>
            </a:pPr>
            <a:r>
              <a:rPr lang="it-IT" sz="3600" dirty="0">
                <a:solidFill>
                  <a:srgbClr val="000090"/>
                </a:solidFill>
              </a:rPr>
              <a:t>pastorale del lutto </a:t>
            </a:r>
            <a:r>
              <a:rPr lang="it-IT" sz="3600" dirty="0" smtClean="0">
                <a:solidFill>
                  <a:srgbClr val="000090"/>
                </a:solidFill>
              </a:rPr>
              <a:t>e della malattia</a:t>
            </a:r>
            <a:endParaRPr lang="it-IT" sz="3600" dirty="0">
              <a:solidFill>
                <a:srgbClr val="000090"/>
              </a:solidFill>
            </a:endParaRPr>
          </a:p>
          <a:p>
            <a:pPr lvl="0">
              <a:spcBef>
                <a:spcPts val="0"/>
              </a:spcBef>
              <a:buClr>
                <a:srgbClr val="0080FF"/>
              </a:buClr>
            </a:pPr>
            <a:r>
              <a:rPr lang="it-IT" sz="3600" dirty="0">
                <a:solidFill>
                  <a:srgbClr val="000090"/>
                </a:solidFill>
              </a:rPr>
              <a:t>benedizione della case</a:t>
            </a:r>
          </a:p>
          <a:p>
            <a:pPr lvl="0">
              <a:spcBef>
                <a:spcPts val="0"/>
              </a:spcBef>
              <a:buClr>
                <a:srgbClr val="0080FF"/>
              </a:buClr>
            </a:pPr>
            <a:r>
              <a:rPr lang="it-IT" sz="3600" dirty="0">
                <a:solidFill>
                  <a:srgbClr val="000090"/>
                </a:solidFill>
              </a:rPr>
              <a:t>carcere</a:t>
            </a:r>
          </a:p>
          <a:p>
            <a:pPr marL="0" indent="0">
              <a:buNone/>
            </a:pPr>
            <a:endParaRPr lang="it-IT" sz="3200" dirty="0">
              <a:solidFill>
                <a:srgbClr val="000090"/>
              </a:solidFill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/>
          <a:lstStyle/>
          <a:p>
            <a:r>
              <a:rPr lang="it-IT" sz="6000" dirty="0">
                <a:solidFill>
                  <a:srgbClr val="FF0000"/>
                </a:solidFill>
              </a:rPr>
              <a:t>4</a:t>
            </a:r>
            <a:r>
              <a:rPr lang="it-IT" sz="6000" dirty="0" smtClean="0">
                <a:solidFill>
                  <a:srgbClr val="FF0000"/>
                </a:solidFill>
              </a:rPr>
              <a:t>. In progress</a:t>
            </a:r>
            <a:endParaRPr lang="it-IT" sz="6000" dirty="0">
              <a:solidFill>
                <a:srgbClr val="FF0000"/>
              </a:solidFill>
            </a:endParaRPr>
          </a:p>
        </p:txBody>
      </p:sp>
      <p:sp>
        <p:nvSpPr>
          <p:cNvPr id="5" name="Pentagono 4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Mostrina 7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2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2250141"/>
            <a:ext cx="8257055" cy="4144963"/>
          </a:xfrm>
        </p:spPr>
        <p:txBody>
          <a:bodyPr>
            <a:noAutofit/>
          </a:bodyPr>
          <a:lstStyle/>
          <a:p>
            <a:pPr>
              <a:buClr>
                <a:srgbClr val="0080FF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Non abbandonare i bambini ma prendersi cura degli adulti</a:t>
            </a:r>
          </a:p>
          <a:p>
            <a:pPr>
              <a:buClr>
                <a:srgbClr val="0080FF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Vigilare sulla sostenibilità delle proposte</a:t>
            </a:r>
          </a:p>
          <a:p>
            <a:pPr>
              <a:buClr>
                <a:srgbClr val="0080FF"/>
              </a:buClr>
            </a:pPr>
            <a:r>
              <a:rPr lang="it-IT" sz="3600" dirty="0" smtClean="0">
                <a:solidFill>
                  <a:srgbClr val="000090"/>
                </a:solidFill>
              </a:rPr>
              <a:t>Curare la potenza della pratica</a:t>
            </a:r>
            <a:endParaRPr lang="it-IT" sz="3600" dirty="0">
              <a:solidFill>
                <a:srgbClr val="000090"/>
              </a:solidFill>
            </a:endParaRPr>
          </a:p>
        </p:txBody>
      </p:sp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/>
          <a:lstStyle/>
          <a:p>
            <a:r>
              <a:rPr lang="it-IT" sz="6000" dirty="0">
                <a:solidFill>
                  <a:srgbClr val="FF0000"/>
                </a:solidFill>
              </a:rPr>
              <a:t>4</a:t>
            </a:r>
            <a:r>
              <a:rPr lang="it-IT" sz="6000" dirty="0" smtClean="0">
                <a:solidFill>
                  <a:srgbClr val="FF0000"/>
                </a:solidFill>
              </a:rPr>
              <a:t>. In progress</a:t>
            </a:r>
            <a:endParaRPr lang="it-IT" sz="6000" dirty="0">
              <a:solidFill>
                <a:srgbClr val="FF0000"/>
              </a:solidFill>
            </a:endParaRPr>
          </a:p>
        </p:txBody>
      </p:sp>
      <p:sp>
        <p:nvSpPr>
          <p:cNvPr id="9" name="Pentagono 8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Mostrina 9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Mostrina 10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Mostrina 11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500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6000" dirty="0" smtClean="0">
                <a:solidFill>
                  <a:srgbClr val="000090"/>
                </a:solidFill>
              </a:rPr>
              <a:t>Per cominciare</a:t>
            </a:r>
            <a:endParaRPr lang="it-IT" sz="6000" dirty="0">
              <a:solidFill>
                <a:srgbClr val="000090"/>
              </a:solidFill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500230"/>
            <a:ext cx="7408333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800" dirty="0" smtClean="0">
                <a:solidFill>
                  <a:srgbClr val="000090"/>
                </a:solidFill>
              </a:rPr>
              <a:t>Il nostro </a:t>
            </a:r>
          </a:p>
          <a:p>
            <a:pPr marL="0" indent="0">
              <a:buNone/>
            </a:pPr>
            <a:r>
              <a:rPr lang="it-IT" sz="4800" dirty="0">
                <a:solidFill>
                  <a:srgbClr val="000090"/>
                </a:solidFill>
              </a:rPr>
              <a:t>	</a:t>
            </a:r>
            <a:r>
              <a:rPr lang="it-IT" sz="4800" dirty="0" smtClean="0">
                <a:solidFill>
                  <a:srgbClr val="000090"/>
                </a:solidFill>
              </a:rPr>
              <a:t>primo annuncio...</a:t>
            </a:r>
          </a:p>
          <a:p>
            <a:pPr marL="0" indent="0">
              <a:buNone/>
            </a:pPr>
            <a:endParaRPr lang="it-IT" sz="4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1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600" dirty="0" smtClean="0">
                <a:solidFill>
                  <a:srgbClr val="FF0000"/>
                </a:solidFill>
              </a:rPr>
              <a:t>Quattro passi</a:t>
            </a:r>
            <a:endParaRPr lang="it-IT" sz="66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981200"/>
            <a:ext cx="8318846" cy="4144963"/>
          </a:xfrm>
        </p:spPr>
        <p:txBody>
          <a:bodyPr>
            <a:normAutofit/>
          </a:bodyPr>
          <a:lstStyle/>
          <a:p>
            <a:pPr marL="914400" indent="-914400">
              <a:buClr>
                <a:srgbClr val="FF0000"/>
              </a:buClr>
              <a:buFont typeface="+mj-lt"/>
              <a:buAutoNum type="arabicPeriod"/>
            </a:pPr>
            <a:r>
              <a:rPr lang="it-IT" sz="4800" dirty="0" smtClean="0">
                <a:solidFill>
                  <a:srgbClr val="000090"/>
                </a:solidFill>
              </a:rPr>
              <a:t>Premessa</a:t>
            </a:r>
          </a:p>
          <a:p>
            <a:pPr marL="914400" indent="-914400">
              <a:buClr>
                <a:srgbClr val="FF0000"/>
              </a:buClr>
              <a:buFont typeface="+mj-lt"/>
              <a:buAutoNum type="arabicPeriod"/>
            </a:pPr>
            <a:r>
              <a:rPr lang="it-IT" sz="4800" dirty="0" smtClean="0">
                <a:solidFill>
                  <a:srgbClr val="000090"/>
                </a:solidFill>
              </a:rPr>
              <a:t>Parrocchia è PA</a:t>
            </a:r>
          </a:p>
          <a:p>
            <a:pPr marL="914400" indent="-914400">
              <a:buClr>
                <a:srgbClr val="FF0000"/>
              </a:buClr>
              <a:buFont typeface="+mj-lt"/>
              <a:buAutoNum type="arabicPeriod"/>
            </a:pPr>
            <a:r>
              <a:rPr lang="it-IT" sz="4800" dirty="0" smtClean="0">
                <a:solidFill>
                  <a:srgbClr val="000090"/>
                </a:solidFill>
              </a:rPr>
              <a:t>La parrocchia e il PA</a:t>
            </a:r>
          </a:p>
          <a:p>
            <a:pPr marL="914400" indent="-914400">
              <a:buClr>
                <a:srgbClr val="FF0000"/>
              </a:buClr>
              <a:buFont typeface="+mj-lt"/>
              <a:buAutoNum type="arabicPeriod"/>
            </a:pPr>
            <a:r>
              <a:rPr lang="it-IT" sz="4800" dirty="0" smtClean="0">
                <a:solidFill>
                  <a:srgbClr val="000090"/>
                </a:solidFill>
              </a:rPr>
              <a:t>In pratica…</a:t>
            </a:r>
            <a:endParaRPr lang="it-IT" sz="4800" dirty="0">
              <a:solidFill>
                <a:srgbClr val="000090"/>
              </a:solidFill>
            </a:endParaRPr>
          </a:p>
        </p:txBody>
      </p:sp>
      <p:sp>
        <p:nvSpPr>
          <p:cNvPr id="7" name="Pentagono 6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solidFill>
            <a:srgbClr val="3366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Mostrina 7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chemeClr val="bg1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" name="Mostrina 8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Mostrina 9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6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it-IT" sz="6600" dirty="0" smtClean="0">
                <a:solidFill>
                  <a:schemeClr val="accent6">
                    <a:lumMod val="75000"/>
                  </a:schemeClr>
                </a:solidFill>
              </a:rPr>
              <a:t>. Premessa</a:t>
            </a:r>
            <a:endParaRPr lang="it-IT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981200"/>
            <a:ext cx="8318846" cy="414496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it-IT" sz="4800" dirty="0">
                <a:solidFill>
                  <a:srgbClr val="000090"/>
                </a:solidFill>
                <a:latin typeface="+mj-lt"/>
                <a:cs typeface="Handwriting - Dakota"/>
              </a:rPr>
              <a:t>«</a:t>
            </a:r>
            <a:r>
              <a:rPr lang="it-IT" sz="4800" dirty="0" smtClean="0">
                <a:solidFill>
                  <a:srgbClr val="000090"/>
                </a:solidFill>
                <a:latin typeface="+mj-lt"/>
                <a:cs typeface="Handwriting - Dakota"/>
              </a:rPr>
              <a:t>Gesù </a:t>
            </a:r>
            <a:r>
              <a:rPr lang="it-IT" sz="4800" dirty="0">
                <a:solidFill>
                  <a:srgbClr val="000090"/>
                </a:solidFill>
                <a:latin typeface="+mj-lt"/>
                <a:cs typeface="Handwriting - Dakota"/>
              </a:rPr>
              <a:t>Cristo ti ama, ha dato la sua vita per salvarti, e adesso è vivo al tuo fianco ogni giorno, per illuminarti, per rafforzarti, per </a:t>
            </a:r>
            <a:r>
              <a:rPr lang="it-IT" sz="4800" dirty="0" smtClean="0">
                <a:solidFill>
                  <a:srgbClr val="000090"/>
                </a:solidFill>
                <a:latin typeface="+mj-lt"/>
                <a:cs typeface="Handwriting - Dakota"/>
              </a:rPr>
              <a:t>liberarti» </a:t>
            </a:r>
          </a:p>
          <a:p>
            <a:pPr marL="0" indent="0" algn="r">
              <a:buNone/>
            </a:pPr>
            <a:r>
              <a:rPr lang="it-IT" sz="3900" i="1" dirty="0" smtClean="0">
                <a:solidFill>
                  <a:srgbClr val="000090"/>
                </a:solidFill>
                <a:latin typeface="+mj-lt"/>
                <a:cs typeface="Handwriting - Dakota"/>
              </a:rPr>
              <a:t>Papa Francesco</a:t>
            </a:r>
            <a:endParaRPr lang="it-IT" sz="3900" i="1" dirty="0">
              <a:solidFill>
                <a:srgbClr val="000090"/>
              </a:solidFill>
              <a:latin typeface="+mj-lt"/>
              <a:cs typeface="Handwriting - Dakota"/>
            </a:endParaRPr>
          </a:p>
        </p:txBody>
      </p:sp>
      <p:sp>
        <p:nvSpPr>
          <p:cNvPr id="4" name="Pentagono 3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solidFill>
            <a:srgbClr val="3366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Mostrina 4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chemeClr val="bg1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3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6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it-IT" sz="6600" dirty="0" smtClean="0">
                <a:solidFill>
                  <a:schemeClr val="accent6">
                    <a:lumMod val="75000"/>
                  </a:schemeClr>
                </a:solidFill>
              </a:rPr>
              <a:t>. Premessa</a:t>
            </a:r>
            <a:endParaRPr lang="it-IT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981200"/>
            <a:ext cx="8318846" cy="4144963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FF0080"/>
              </a:buClr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PRIMO ANNUNCIO</a:t>
            </a:r>
          </a:p>
          <a:p>
            <a:pPr algn="just">
              <a:buClr>
                <a:srgbClr val="FF0080"/>
              </a:buClr>
            </a:pPr>
            <a:r>
              <a:rPr lang="it-IT" sz="4000" dirty="0" smtClean="0">
                <a:solidFill>
                  <a:srgbClr val="000090"/>
                </a:solidFill>
              </a:rPr>
              <a:t>PRIMO: in ordine di tempo</a:t>
            </a:r>
          </a:p>
          <a:p>
            <a:pPr algn="just">
              <a:buClr>
                <a:srgbClr val="FF0080"/>
              </a:buClr>
            </a:pPr>
            <a:r>
              <a:rPr lang="it-IT" sz="4000" dirty="0" smtClean="0">
                <a:solidFill>
                  <a:srgbClr val="000090"/>
                </a:solidFill>
              </a:rPr>
              <a:t>PRIMO: in ordine di importanza</a:t>
            </a:r>
          </a:p>
        </p:txBody>
      </p:sp>
      <p:sp>
        <p:nvSpPr>
          <p:cNvPr id="4" name="Pentagono 3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solidFill>
            <a:srgbClr val="3366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Mostrina 4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chemeClr val="bg1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5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6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it-IT" sz="6600" dirty="0" smtClean="0">
                <a:solidFill>
                  <a:schemeClr val="accent6">
                    <a:lumMod val="75000"/>
                  </a:schemeClr>
                </a:solidFill>
              </a:rPr>
              <a:t>. Premessa</a:t>
            </a:r>
            <a:endParaRPr lang="it-IT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981200"/>
            <a:ext cx="8318846" cy="414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4000" dirty="0">
                <a:solidFill>
                  <a:srgbClr val="000090"/>
                </a:solidFill>
              </a:rPr>
              <a:t>«Il regno di Dio è come un uomo che getti il seme nel terreno, e dorma e si alzi, la notte e il giorno; il seme intanto germoglia e cresce senza che egli sappia come» </a:t>
            </a:r>
            <a:endParaRPr lang="it-IT" sz="4000" dirty="0" smtClean="0">
              <a:solidFill>
                <a:srgbClr val="000090"/>
              </a:solidFill>
            </a:endParaRPr>
          </a:p>
          <a:p>
            <a:pPr marL="0" indent="0" algn="r"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(</a:t>
            </a:r>
            <a:r>
              <a:rPr lang="it-IT" sz="4000" dirty="0">
                <a:solidFill>
                  <a:srgbClr val="000090"/>
                </a:solidFill>
              </a:rPr>
              <a:t>Mc 4, 26-27).</a:t>
            </a:r>
          </a:p>
          <a:p>
            <a:pPr marL="0" indent="0" algn="just">
              <a:buNone/>
            </a:pPr>
            <a:endParaRPr lang="it-IT" sz="4000" dirty="0" smtClean="0">
              <a:solidFill>
                <a:srgbClr val="000090"/>
              </a:solidFill>
            </a:endParaRPr>
          </a:p>
          <a:p>
            <a:pPr marL="0" indent="0" algn="just">
              <a:buNone/>
            </a:pPr>
            <a:endParaRPr lang="it-IT" sz="4000" dirty="0" smtClean="0"/>
          </a:p>
        </p:txBody>
      </p:sp>
      <p:sp>
        <p:nvSpPr>
          <p:cNvPr id="4" name="Pentagono 3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solidFill>
            <a:srgbClr val="3366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Mostrina 4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chemeClr val="bg1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Mostrina 5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Mostrina 6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solidFill>
            <a:srgbClr val="FFFFFF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 descr="vincent-van-gogh_il-seminator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463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0795" r="36" b="9624"/>
          <a:stretch/>
        </p:blipFill>
        <p:spPr>
          <a:xfrm>
            <a:off x="-112554" y="303383"/>
            <a:ext cx="9345972" cy="621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1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6000" dirty="0">
                <a:solidFill>
                  <a:srgbClr val="FF0000"/>
                </a:solidFill>
              </a:rPr>
              <a:t>2</a:t>
            </a:r>
            <a:r>
              <a:rPr lang="it-IT" sz="6000" dirty="0" smtClean="0">
                <a:solidFill>
                  <a:srgbClr val="FF0000"/>
                </a:solidFill>
              </a:rPr>
              <a:t>. Parrocchia è PA</a:t>
            </a:r>
            <a:endParaRPr lang="it-IT" sz="60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4004" y="2131967"/>
            <a:ext cx="7556313" cy="5464963"/>
          </a:xfrm>
        </p:spPr>
        <p:txBody>
          <a:bodyPr>
            <a:normAutofit/>
          </a:bodyPr>
          <a:lstStyle/>
          <a:p>
            <a:pPr marL="0" indent="0">
              <a:buClr>
                <a:srgbClr val="80FF00"/>
              </a:buClr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La consapevolezza</a:t>
            </a:r>
          </a:p>
          <a:p>
            <a:pPr>
              <a:buClr>
                <a:srgbClr val="80FF00"/>
              </a:buClr>
            </a:pPr>
            <a:r>
              <a:rPr lang="it-IT" sz="4000" dirty="0" smtClean="0">
                <a:solidFill>
                  <a:srgbClr val="000090"/>
                </a:solidFill>
              </a:rPr>
              <a:t> prima la comunità</a:t>
            </a:r>
          </a:p>
          <a:p>
            <a:pPr marL="228600" lvl="1" indent="0">
              <a:buClr>
                <a:srgbClr val="80FF00"/>
              </a:buClr>
              <a:buNone/>
            </a:pPr>
            <a:endParaRPr lang="it-IT" sz="3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it-IT" sz="4000" dirty="0" smtClean="0">
                <a:solidFill>
                  <a:srgbClr val="000090"/>
                </a:solidFill>
              </a:rPr>
              <a:t> </a:t>
            </a:r>
            <a:endParaRPr lang="it-IT" sz="4000" dirty="0">
              <a:solidFill>
                <a:srgbClr val="000090"/>
              </a:solidFill>
            </a:endParaRPr>
          </a:p>
        </p:txBody>
      </p:sp>
      <p:sp>
        <p:nvSpPr>
          <p:cNvPr id="9" name="Pentagono 8"/>
          <p:cNvSpPr/>
          <p:nvPr/>
        </p:nvSpPr>
        <p:spPr>
          <a:xfrm>
            <a:off x="1" y="6333067"/>
            <a:ext cx="2319873" cy="524933"/>
          </a:xfrm>
          <a:prstGeom prst="homePlat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premessa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0" name="Mostrina 9"/>
          <p:cNvSpPr/>
          <p:nvPr/>
        </p:nvSpPr>
        <p:spPr>
          <a:xfrm>
            <a:off x="2286008" y="6333067"/>
            <a:ext cx="2336806" cy="524933"/>
          </a:xfrm>
          <a:prstGeom prst="chevron">
            <a:avLst/>
          </a:prstGeom>
          <a:solidFill>
            <a:srgbClr val="FF80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è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1" name="Mostrina 10"/>
          <p:cNvSpPr/>
          <p:nvPr/>
        </p:nvSpPr>
        <p:spPr>
          <a:xfrm>
            <a:off x="4572015" y="6350002"/>
            <a:ext cx="233678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>
                <a:solidFill>
                  <a:schemeClr val="tx1"/>
                </a:solidFill>
              </a:rPr>
              <a:t>Parr</a:t>
            </a:r>
            <a:r>
              <a:rPr lang="it-IT" dirty="0" smtClean="0">
                <a:solidFill>
                  <a:schemeClr val="tx1"/>
                </a:solidFill>
              </a:rPr>
              <a:t> e PA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2" name="Mostrina 11"/>
          <p:cNvSpPr/>
          <p:nvPr/>
        </p:nvSpPr>
        <p:spPr>
          <a:xfrm>
            <a:off x="6844053" y="6333072"/>
            <a:ext cx="2299947" cy="524933"/>
          </a:xfrm>
          <a:prstGeom prst="chevron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In pratica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4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antaggio">
  <a:themeElements>
    <a:clrScheme name="Impostazioni personalizzate 6">
      <a:dk1>
        <a:srgbClr val="800040"/>
      </a:dk1>
      <a:lt1>
        <a:sysClr val="window" lastClr="FFFFFF"/>
      </a:lt1>
      <a:dk2>
        <a:srgbClr val="800080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Vantaggio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Vantaggi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Vantaggio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Vantaggio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Vantaggi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Vantaggio">
  <a:themeElements>
    <a:clrScheme name="Vantaggio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Vantaggio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Vantaggi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556</Words>
  <Application>Microsoft Macintosh PowerPoint</Application>
  <PresentationFormat>Presentazione su schermo (4:3)</PresentationFormat>
  <Paragraphs>130</Paragraphs>
  <Slides>19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Vantaggio</vt:lpstr>
      <vt:lpstr>1_Vantaggio</vt:lpstr>
      <vt:lpstr>2_Vantaggio</vt:lpstr>
      <vt:lpstr>PARROCCHIA E  PRIMO ANNUNCIO  </vt:lpstr>
      <vt:lpstr>Per cominciare</vt:lpstr>
      <vt:lpstr>Quattro passi</vt:lpstr>
      <vt:lpstr>1. Premessa</vt:lpstr>
      <vt:lpstr>1. Premessa</vt:lpstr>
      <vt:lpstr>1. Premessa</vt:lpstr>
      <vt:lpstr>Presentazione di PowerPoint</vt:lpstr>
      <vt:lpstr>Presentazione di PowerPoint</vt:lpstr>
      <vt:lpstr>2. Parrocchia è PA</vt:lpstr>
      <vt:lpstr>2. Parrocchia è PA</vt:lpstr>
      <vt:lpstr>2. Parrocchia è PA</vt:lpstr>
      <vt:lpstr>Presentazione di PowerPoint</vt:lpstr>
      <vt:lpstr>Presentazione di PowerPoint</vt:lpstr>
      <vt:lpstr>Presentazione di PowerPoint</vt:lpstr>
      <vt:lpstr>3. La parrocchia e il PA</vt:lpstr>
      <vt:lpstr>Presentazione di PowerPoint</vt:lpstr>
      <vt:lpstr>Presentazione di PowerPoint</vt:lpstr>
      <vt:lpstr>4. In progress</vt:lpstr>
      <vt:lpstr>4. In progress</vt:lpstr>
    </vt:vector>
  </TitlesOfParts>
  <Company>*** ********** * ******** 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PARROCCHIA E  PRIMO ANNUNCIO  </dc:title>
  <dc:creator>******* ********* **************</dc:creator>
  <cp:lastModifiedBy>******* ********* **************</cp:lastModifiedBy>
  <cp:revision>17</cp:revision>
  <dcterms:created xsi:type="dcterms:W3CDTF">2018-11-05T08:36:48Z</dcterms:created>
  <dcterms:modified xsi:type="dcterms:W3CDTF">2018-11-11T13:52:03Z</dcterms:modified>
</cp:coreProperties>
</file>